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Raleway Heavy" charset="1" panose="00000000000000000000"/>
      <p:regular r:id="rId16"/>
    </p:embeddedFont>
    <p:embeddedFont>
      <p:font typeface="Raleway Bold" charset="1" panose="00000000000000000000"/>
      <p:regular r:id="rId17"/>
    </p:embeddedFont>
    <p:embeddedFont>
      <p:font typeface="Raleway" charset="1" panose="00000000000000000000"/>
      <p:regular r:id="rId18"/>
    </p:embeddedFont>
    <p:embeddedFont>
      <p:font typeface="Canva Sans" charset="1" panose="020B05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jpe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4.png" Type="http://schemas.openxmlformats.org/officeDocument/2006/relationships/image"/><Relationship Id="rId6" Target="https://github.com/rakeshkumar1012/Park-Ease-Java-Project-Training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.png" Type="http://schemas.openxmlformats.org/officeDocument/2006/relationships/image"/><Relationship Id="rId5" Target="../media/image7.jpe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283244">
            <a:off x="-4759168" y="4375423"/>
            <a:ext cx="10358005" cy="10410055"/>
          </a:xfrm>
          <a:custGeom>
            <a:avLst/>
            <a:gdLst/>
            <a:ahLst/>
            <a:cxnLst/>
            <a:rect r="r" b="b" t="t" l="l"/>
            <a:pathLst>
              <a:path h="10410055" w="1035800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741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542" y="3624773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361577" y="986553"/>
            <a:ext cx="667852" cy="6678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455026" y="-917369"/>
            <a:ext cx="4220884" cy="4220884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051607" y="3064684"/>
            <a:ext cx="13643896" cy="2423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390"/>
              </a:lnSpc>
              <a:spcBef>
                <a:spcPct val="0"/>
              </a:spcBef>
            </a:pPr>
            <a:r>
              <a:rPr lang="en-US" b="true" sz="17682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PARK EASE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51607" y="4941989"/>
            <a:ext cx="7982979" cy="1374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99"/>
              </a:lnSpc>
              <a:spcBef>
                <a:spcPct val="0"/>
              </a:spcBef>
            </a:pPr>
            <a:r>
              <a:rPr lang="en-US" b="true" sz="999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USING JAVA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65857" y="8648202"/>
            <a:ext cx="3631063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Presented by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65857" y="8981255"/>
            <a:ext cx="7107698" cy="422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6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Akuthota Rakesh Kumar - Emp id: 4742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91516" y="458422"/>
            <a:ext cx="7504968" cy="57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4"/>
              </a:lnSpc>
              <a:spcBef>
                <a:spcPct val="0"/>
              </a:spcBef>
            </a:pPr>
            <a:r>
              <a:rPr lang="en-US" b="true" sz="415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 PROJECT PRESENTATION</a:t>
            </a:r>
          </a:p>
        </p:txBody>
      </p:sp>
      <p:sp>
        <p:nvSpPr>
          <p:cNvPr name="TextBox 16" id="16"/>
          <p:cNvSpPr txBox="true"/>
          <p:nvPr/>
        </p:nvSpPr>
        <p:spPr>
          <a:xfrm rot="-5400000">
            <a:off x="129306" y="8871810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5309115" y="2422254"/>
            <a:ext cx="5809652" cy="5809652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980452" y="8607445"/>
            <a:ext cx="3631063" cy="345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Submitted To: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80452" y="8981255"/>
            <a:ext cx="6094736" cy="422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6"/>
              </a:lnSpc>
              <a:spcBef>
                <a:spcPct val="0"/>
              </a:spcBef>
            </a:pPr>
            <a:r>
              <a:rPr lang="en-US" b="true" sz="2958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Sathish Kumar Paramasivam Sir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39189" y="3434828"/>
            <a:ext cx="12422388" cy="2727960"/>
            <a:chOff x="0" y="0"/>
            <a:chExt cx="1850635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50635" cy="406400"/>
            </a:xfrm>
            <a:custGeom>
              <a:avLst/>
              <a:gdLst/>
              <a:ahLst/>
              <a:cxnLst/>
              <a:rect r="r" b="b" t="t" l="l"/>
              <a:pathLst>
                <a:path h="406400" w="1850635">
                  <a:moveTo>
                    <a:pt x="1647435" y="0"/>
                  </a:moveTo>
                  <a:cubicBezTo>
                    <a:pt x="1759659" y="0"/>
                    <a:pt x="1850635" y="90976"/>
                    <a:pt x="1850635" y="203200"/>
                  </a:cubicBezTo>
                  <a:cubicBezTo>
                    <a:pt x="1850635" y="315424"/>
                    <a:pt x="1759659" y="406400"/>
                    <a:pt x="164743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185063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5431450" y="6447683"/>
            <a:ext cx="1093833" cy="930387"/>
          </a:xfrm>
          <a:custGeom>
            <a:avLst/>
            <a:gdLst/>
            <a:ahLst/>
            <a:cxnLst/>
            <a:rect r="r" b="b" t="t" l="l"/>
            <a:pathLst>
              <a:path h="930387" w="1093833">
                <a:moveTo>
                  <a:pt x="0" y="0"/>
                </a:moveTo>
                <a:lnTo>
                  <a:pt x="1093833" y="0"/>
                </a:lnTo>
                <a:lnTo>
                  <a:pt x="1093833" y="930387"/>
                </a:lnTo>
                <a:lnTo>
                  <a:pt x="0" y="9303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065597" y="3891885"/>
            <a:ext cx="5848350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</a:t>
            </a:r>
          </a:p>
        </p:txBody>
      </p:sp>
      <p:sp>
        <p:nvSpPr>
          <p:cNvPr name="TextBox 10" id="10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86728" y="1156371"/>
            <a:ext cx="2741013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Park Ease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913947" y="3891885"/>
            <a:ext cx="4972189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You!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139749" y="6589344"/>
            <a:ext cx="481240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59"/>
              </a:lnSpc>
              <a:spcBef>
                <a:spcPct val="0"/>
              </a:spcBef>
            </a:pPr>
            <a:r>
              <a:rPr lang="en-US" sz="3399" u="sng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  <a:hlinkClick r:id="rId6" tooltip="https://github.com/rakeshkumar1012/Park-Ease-Java-Project-Training"/>
              </a:rPr>
              <a:t>GitHub Repository Link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79439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661483" y="295175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615674" y="3144340"/>
            <a:ext cx="6868477" cy="5514640"/>
            <a:chOff x="0" y="0"/>
            <a:chExt cx="7467600" cy="59956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gradFill rotWithShape="true">
              <a:gsLst>
                <a:gs pos="0">
                  <a:srgbClr val="1F1A1A">
                    <a:alpha val="100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5"/>
              <a:stretch>
                <a:fillRect l="0" t="-9391" r="0" b="-9391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886728" y="1156371"/>
            <a:ext cx="2741013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PARK EASE</a:t>
            </a:r>
          </a:p>
        </p:txBody>
      </p:sp>
      <p:sp>
        <p:nvSpPr>
          <p:cNvPr name="TextBox 11" id="11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09657" y="3207559"/>
            <a:ext cx="6051920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Introduction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09657" y="4111033"/>
            <a:ext cx="4427082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Park Ease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309657" y="5327077"/>
            <a:ext cx="7477582" cy="2276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5314" indent="-282657" lvl="1">
              <a:lnSpc>
                <a:spcPts val="3665"/>
              </a:lnSpc>
              <a:buFont typeface="Arial"/>
              <a:buChar char="•"/>
            </a:pPr>
            <a:r>
              <a:rPr lang="en-US" sz="26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Parking management in busy areas faces challenges like limanual errors, and delays.</a:t>
            </a:r>
          </a:p>
          <a:p>
            <a:pPr algn="just" marL="565314" indent="-282657" lvl="1">
              <a:lnSpc>
                <a:spcPts val="3665"/>
              </a:lnSpc>
              <a:buFont typeface="Arial"/>
              <a:buChar char="•"/>
            </a:pPr>
            <a:r>
              <a:rPr lang="en-US" sz="26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Automated systems provide quick slot allocation, accurate charge calculation, and organized record keeping, </a:t>
            </a:r>
          </a:p>
        </p:txBody>
      </p:sp>
      <p:sp>
        <p:nvSpPr>
          <p:cNvPr name="Freeform 15" id="15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418191" y="-8328612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838324" y="3378705"/>
            <a:ext cx="5056407" cy="5081816"/>
          </a:xfrm>
          <a:custGeom>
            <a:avLst/>
            <a:gdLst/>
            <a:ahLst/>
            <a:cxnLst/>
            <a:rect r="r" b="b" t="t" l="l"/>
            <a:pathLst>
              <a:path h="5081816" w="5056407">
                <a:moveTo>
                  <a:pt x="0" y="0"/>
                </a:moveTo>
                <a:lnTo>
                  <a:pt x="5056407" y="0"/>
                </a:lnTo>
                <a:lnTo>
                  <a:pt x="5056407" y="5081816"/>
                </a:lnTo>
                <a:lnTo>
                  <a:pt x="0" y="50818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5424" t="0" r="-25424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966757" y="2568432"/>
            <a:ext cx="456104" cy="456104"/>
            <a:chOff x="0" y="0"/>
            <a:chExt cx="120126" cy="12012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886728" y="1156371"/>
            <a:ext cx="2741013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PARK EASE</a:t>
            </a:r>
          </a:p>
        </p:txBody>
      </p:sp>
      <p:sp>
        <p:nvSpPr>
          <p:cNvPr name="TextBox 10" id="10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86814" y="1684335"/>
            <a:ext cx="495942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Objective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66857" y="2533812"/>
            <a:ext cx="293869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Objectives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626475" y="2736311"/>
            <a:ext cx="9021941" cy="5539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85"/>
              </a:lnSpc>
            </a:pPr>
          </a:p>
          <a:p>
            <a:pPr algn="l" marL="845977" indent="-422989" lvl="1">
              <a:lnSpc>
                <a:spcPts val="5485"/>
              </a:lnSpc>
              <a:buFont typeface="Arial"/>
              <a:buChar char="•"/>
            </a:pPr>
            <a:r>
              <a:rPr lang="en-US" sz="3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Ensure efficient vehicle parking operations</a:t>
            </a:r>
          </a:p>
          <a:p>
            <a:pPr algn="l" marL="845977" indent="-422989" lvl="1">
              <a:lnSpc>
                <a:spcPts val="5485"/>
              </a:lnSpc>
              <a:buFont typeface="Arial"/>
              <a:buChar char="•"/>
            </a:pPr>
            <a:r>
              <a:rPr lang="en-US" sz="3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Minimize manual intervention</a:t>
            </a:r>
          </a:p>
          <a:p>
            <a:pPr algn="l" marL="845977" indent="-422989" lvl="1">
              <a:lnSpc>
                <a:spcPts val="5485"/>
              </a:lnSpc>
              <a:buFont typeface="Arial"/>
              <a:buChar char="•"/>
            </a:pPr>
            <a:r>
              <a:rPr lang="en-US" sz="3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Provide fast and accurate check-in/check-out</a:t>
            </a:r>
          </a:p>
          <a:p>
            <a:pPr algn="l" marL="845977" indent="-422989" lvl="1">
              <a:lnSpc>
                <a:spcPts val="5485"/>
              </a:lnSpc>
              <a:buFont typeface="Arial"/>
              <a:buChar char="•"/>
            </a:pPr>
            <a:r>
              <a:rPr lang="en-US" sz="3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Maintain clear parking slot records</a:t>
            </a:r>
          </a:p>
          <a:p>
            <a:pPr algn="l" marL="845977" indent="-422989" lvl="1">
              <a:lnSpc>
                <a:spcPts val="5485"/>
              </a:lnSpc>
              <a:buFont typeface="Arial"/>
              <a:buChar char="•"/>
            </a:pPr>
            <a:r>
              <a:rPr lang="en-US" sz="39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Generate fare receipts instantly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479814" y="2533689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886728" y="1156371"/>
            <a:ext cx="2741013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Park Ease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1659675" y="-12354245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127193" y="2595435"/>
            <a:ext cx="645997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Technologies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587168" y="2638464"/>
            <a:ext cx="4127832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Used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3769523" y="4392289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696922" y="5163205"/>
            <a:ext cx="431305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Programming Language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84206" y="5500321"/>
            <a:ext cx="973028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Java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932205" y="5157750"/>
            <a:ext cx="166505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Interface</a:t>
            </a:r>
          </a:p>
        </p:txBody>
      </p:sp>
      <p:sp>
        <p:nvSpPr>
          <p:cNvPr name="AutoShape 12" id="12"/>
          <p:cNvSpPr/>
          <p:nvPr/>
        </p:nvSpPr>
        <p:spPr>
          <a:xfrm>
            <a:off x="9071610" y="4413287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3" id="13"/>
          <p:cNvSpPr txBox="true"/>
          <p:nvPr/>
        </p:nvSpPr>
        <p:spPr>
          <a:xfrm rot="0">
            <a:off x="8578427" y="5157750"/>
            <a:ext cx="1988996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Abstraction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24648" y="5157750"/>
            <a:ext cx="1969857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Inheritance</a:t>
            </a:r>
          </a:p>
        </p:txBody>
      </p:sp>
      <p:sp>
        <p:nvSpPr>
          <p:cNvPr name="AutoShape 15" id="15"/>
          <p:cNvSpPr/>
          <p:nvPr/>
        </p:nvSpPr>
        <p:spPr>
          <a:xfrm flipV="true">
            <a:off x="6392597" y="4432337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11752953" y="4393263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13853608" y="5118508"/>
            <a:ext cx="2313816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Encapsulation</a:t>
            </a:r>
          </a:p>
        </p:txBody>
      </p:sp>
      <p:sp>
        <p:nvSpPr>
          <p:cNvPr name="AutoShape 18" id="18"/>
          <p:cNvSpPr/>
          <p:nvPr/>
        </p:nvSpPr>
        <p:spPr>
          <a:xfrm flipV="true">
            <a:off x="6465770" y="6486290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7818733" y="7260354"/>
            <a:ext cx="2540224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Static Members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274674" y="7251751"/>
            <a:ext cx="2345622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File Handling</a:t>
            </a:r>
          </a:p>
        </p:txBody>
      </p:sp>
      <p:sp>
        <p:nvSpPr>
          <p:cNvPr name="AutoShape 21" id="21"/>
          <p:cNvSpPr/>
          <p:nvPr/>
        </p:nvSpPr>
        <p:spPr>
          <a:xfrm flipV="true">
            <a:off x="9088845" y="6526338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4</a:t>
            </a:r>
          </a:p>
        </p:txBody>
      </p:sp>
      <p:sp>
        <p:nvSpPr>
          <p:cNvPr name="Freeform 23" id="23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16787240" y="3132406"/>
            <a:ext cx="4181174" cy="4181174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3176870" y="4070981"/>
            <a:ext cx="624640" cy="624640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5870177" y="4070981"/>
            <a:ext cx="624640" cy="624640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493252" y="4100967"/>
            <a:ext cx="624640" cy="624640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1172265" y="4070981"/>
            <a:ext cx="624640" cy="624640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8" id="3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3851277" y="4100967"/>
            <a:ext cx="624640" cy="624640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5852296" y="6168989"/>
            <a:ext cx="624640" cy="624640"/>
            <a:chOff x="0" y="0"/>
            <a:chExt cx="812800" cy="8128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8545603" y="6168989"/>
            <a:ext cx="624640" cy="624640"/>
            <a:chOff x="0" y="0"/>
            <a:chExt cx="812800" cy="8128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7" id="4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11168677" y="6198975"/>
            <a:ext cx="624640" cy="624640"/>
            <a:chOff x="0" y="0"/>
            <a:chExt cx="812800" cy="81280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0" id="5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51" id="51"/>
          <p:cNvSpPr txBox="true"/>
          <p:nvPr/>
        </p:nvSpPr>
        <p:spPr>
          <a:xfrm rot="0">
            <a:off x="4894504" y="7251751"/>
            <a:ext cx="2540224" cy="362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Nested Class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06514" y="-1095637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211858" y="185782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5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886728" y="1156371"/>
            <a:ext cx="2741013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Park Ease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79691" y="4092205"/>
            <a:ext cx="53756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Key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179691" y="4995679"/>
            <a:ext cx="53756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Features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185707" y="1579560"/>
            <a:ext cx="456104" cy="456104"/>
            <a:chOff x="0" y="0"/>
            <a:chExt cx="120126" cy="1201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985807" y="1528912"/>
            <a:ext cx="349334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Slot Management 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2910107" y="1579560"/>
            <a:ext cx="456104" cy="456104"/>
            <a:chOff x="0" y="0"/>
            <a:chExt cx="120126" cy="1201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710207" y="1528912"/>
            <a:ext cx="3549093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Vehicle Validation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8185707" y="4772574"/>
            <a:ext cx="456104" cy="456104"/>
            <a:chOff x="0" y="0"/>
            <a:chExt cx="120126" cy="12012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8985807" y="4721926"/>
            <a:ext cx="349334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Charge Calculation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910107" y="4756547"/>
            <a:ext cx="456104" cy="456104"/>
            <a:chOff x="0" y="0"/>
            <a:chExt cx="120126" cy="120126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3710207" y="4705899"/>
            <a:ext cx="3704640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CSV Record Keeping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983017" y="2301931"/>
            <a:ext cx="3496132" cy="107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First-come-first-serve allocation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687443" y="2318806"/>
            <a:ext cx="3496132" cy="107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Ensures proper vehicle format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985807" y="5687088"/>
            <a:ext cx="3496132" cy="107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Based on type &amp; hours parked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687443" y="5675834"/>
            <a:ext cx="3496132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Permanent storage</a:t>
            </a:r>
          </a:p>
        </p:txBody>
      </p:sp>
      <p:grpSp>
        <p:nvGrpSpPr>
          <p:cNvPr name="Group 30" id="30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2" id="3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8122696" y="2306909"/>
            <a:ext cx="582127" cy="582127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2857170" y="2385481"/>
            <a:ext cx="561978" cy="561978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8185707" y="5691299"/>
            <a:ext cx="566019" cy="566019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2857170" y="5716582"/>
            <a:ext cx="515452" cy="515452"/>
            <a:chOff x="0" y="0"/>
            <a:chExt cx="812800" cy="8128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0333823" y="7713915"/>
            <a:ext cx="456104" cy="456104"/>
            <a:chOff x="0" y="0"/>
            <a:chExt cx="120126" cy="120126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48" id="48"/>
          <p:cNvSpPr txBox="true"/>
          <p:nvPr/>
        </p:nvSpPr>
        <p:spPr>
          <a:xfrm rot="0">
            <a:off x="11133923" y="7663268"/>
            <a:ext cx="4428604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Optional Receipt Printing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1133923" y="8456309"/>
            <a:ext cx="4301586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For user confirmation</a:t>
            </a:r>
          </a:p>
        </p:txBody>
      </p:sp>
      <p:grpSp>
        <p:nvGrpSpPr>
          <p:cNvPr name="Group 50" id="50"/>
          <p:cNvGrpSpPr/>
          <p:nvPr/>
        </p:nvGrpSpPr>
        <p:grpSpPr>
          <a:xfrm rot="0">
            <a:off x="10333823" y="8460521"/>
            <a:ext cx="566019" cy="566019"/>
            <a:chOff x="0" y="0"/>
            <a:chExt cx="812800" cy="81280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020455" y="-8507996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4241101" y="2704951"/>
            <a:ext cx="2908805" cy="5755570"/>
            <a:chOff x="0" y="0"/>
            <a:chExt cx="2620010" cy="51841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114622" t="0" r="-114622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15" id="15"/>
          <p:cNvGrpSpPr/>
          <p:nvPr/>
        </p:nvGrpSpPr>
        <p:grpSpPr>
          <a:xfrm rot="2087854">
            <a:off x="7988867" y="1633745"/>
            <a:ext cx="615450" cy="61545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6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886728" y="1156371"/>
            <a:ext cx="2741013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Park Ease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051607" y="2961692"/>
            <a:ext cx="581667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Code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051607" y="3865166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Highlights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983017" y="1662770"/>
            <a:ext cx="3131286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Encapsulation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983017" y="2320608"/>
            <a:ext cx="6378560" cy="473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5"/>
              </a:lnSpc>
            </a:pPr>
            <a:r>
              <a:rPr lang="en-US" sz="27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Private fields with getters/setters</a:t>
            </a:r>
          </a:p>
        </p:txBody>
      </p:sp>
      <p:grpSp>
        <p:nvGrpSpPr>
          <p:cNvPr name="Group 24" id="24"/>
          <p:cNvGrpSpPr/>
          <p:nvPr/>
        </p:nvGrpSpPr>
        <p:grpSpPr>
          <a:xfrm rot="2087854">
            <a:off x="7988867" y="3257807"/>
            <a:ext cx="615450" cy="61545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8983017" y="3286832"/>
            <a:ext cx="446768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Abstraction &amp; Inheritance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983017" y="3944670"/>
            <a:ext cx="4467682" cy="473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5"/>
              </a:lnSpc>
            </a:pPr>
            <a:r>
              <a:rPr lang="en-US" sz="27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Vehicle hierarchy</a:t>
            </a:r>
          </a:p>
        </p:txBody>
      </p:sp>
      <p:grpSp>
        <p:nvGrpSpPr>
          <p:cNvPr name="Group 29" id="29"/>
          <p:cNvGrpSpPr/>
          <p:nvPr/>
        </p:nvGrpSpPr>
        <p:grpSpPr>
          <a:xfrm rot="2087854">
            <a:off x="7988867" y="5018216"/>
            <a:ext cx="615450" cy="615450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8983017" y="4968205"/>
            <a:ext cx="446768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Interface Implementation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983017" y="5626044"/>
            <a:ext cx="4467682" cy="473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5"/>
              </a:lnSpc>
            </a:pPr>
            <a:r>
              <a:rPr lang="en-US" sz="27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ParkingOperations</a:t>
            </a:r>
          </a:p>
        </p:txBody>
      </p:sp>
      <p:grpSp>
        <p:nvGrpSpPr>
          <p:cNvPr name="Group 34" id="34"/>
          <p:cNvGrpSpPr/>
          <p:nvPr/>
        </p:nvGrpSpPr>
        <p:grpSpPr>
          <a:xfrm rot="2087854">
            <a:off x="7988867" y="6620554"/>
            <a:ext cx="615450" cy="615450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37" id="37"/>
          <p:cNvSpPr txBox="true"/>
          <p:nvPr/>
        </p:nvSpPr>
        <p:spPr>
          <a:xfrm rot="0">
            <a:off x="8983017" y="6649579"/>
            <a:ext cx="446768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Static Variable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983017" y="7307417"/>
            <a:ext cx="4467682" cy="473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5"/>
              </a:lnSpc>
            </a:pPr>
            <a:r>
              <a:rPr lang="en-US" sz="27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Tracks revenue/slot count</a:t>
            </a:r>
          </a:p>
        </p:txBody>
      </p:sp>
      <p:grpSp>
        <p:nvGrpSpPr>
          <p:cNvPr name="Group 39" id="39"/>
          <p:cNvGrpSpPr/>
          <p:nvPr/>
        </p:nvGrpSpPr>
        <p:grpSpPr>
          <a:xfrm rot="2087854">
            <a:off x="7988867" y="8031990"/>
            <a:ext cx="615450" cy="615450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5DFF0">
                      <a:alpha val="3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1" id="4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8983017" y="8061015"/>
            <a:ext cx="4467682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Nested Class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8983017" y="8718854"/>
            <a:ext cx="4467682" cy="4738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5"/>
              </a:lnSpc>
            </a:pPr>
            <a:r>
              <a:rPr lang="en-US" sz="27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Slot management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946700" y="-15958373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144000" y="3768808"/>
            <a:ext cx="456104" cy="456104"/>
            <a:chOff x="0" y="0"/>
            <a:chExt cx="120126" cy="1201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144000" y="6500579"/>
            <a:ext cx="456104" cy="456104"/>
            <a:chOff x="0" y="0"/>
            <a:chExt cx="120126" cy="1201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238822" y="4012888"/>
            <a:ext cx="6949859" cy="4919563"/>
          </a:xfrm>
          <a:custGeom>
            <a:avLst/>
            <a:gdLst/>
            <a:ahLst/>
            <a:cxnLst/>
            <a:rect r="r" b="b" t="t" l="l"/>
            <a:pathLst>
              <a:path h="4919563" w="6949859">
                <a:moveTo>
                  <a:pt x="0" y="0"/>
                </a:moveTo>
                <a:lnTo>
                  <a:pt x="6949858" y="0"/>
                </a:lnTo>
                <a:lnTo>
                  <a:pt x="6949858" y="4919563"/>
                </a:lnTo>
                <a:lnTo>
                  <a:pt x="0" y="49195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886728" y="1156371"/>
            <a:ext cx="2741013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PARK EASE</a:t>
            </a:r>
          </a:p>
        </p:txBody>
      </p:sp>
      <p:sp>
        <p:nvSpPr>
          <p:cNvPr name="TextBox 13" id="13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7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86814" y="1684335"/>
            <a:ext cx="5007917" cy="20177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SOLID Principles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944100" y="3734188"/>
            <a:ext cx="6262148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Single Responsibility Principle (SRP)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144000" y="4511937"/>
            <a:ext cx="7625545" cy="1677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5"/>
              </a:lnSpc>
            </a:pP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Each class has one clearly defined respons</a:t>
            </a: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ibility:</a:t>
            </a:r>
          </a:p>
          <a:p>
            <a:pPr algn="l" marL="511240" indent="-255620" lvl="1">
              <a:lnSpc>
                <a:spcPts val="3315"/>
              </a:lnSpc>
              <a:buFont typeface="Arial"/>
              <a:buChar char="•"/>
            </a:pP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Veh</a:t>
            </a: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icle handles vehicle-related properties.</a:t>
            </a:r>
          </a:p>
          <a:p>
            <a:pPr algn="l" marL="511240" indent="-255620" lvl="1">
              <a:lnSpc>
                <a:spcPts val="3315"/>
              </a:lnSpc>
              <a:buFont typeface="Arial"/>
              <a:buChar char="•"/>
            </a:pP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arkingLot manages parking slots and operations.</a:t>
            </a:r>
          </a:p>
          <a:p>
            <a:pPr algn="l" marL="511240" indent="-255620" lvl="1">
              <a:lnSpc>
                <a:spcPts val="3315"/>
              </a:lnSpc>
              <a:buFont typeface="Arial"/>
              <a:buChar char="•"/>
            </a:pP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Simpl</a:t>
            </a: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eVehicle specifies concrete vehicle behavior.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44100" y="6465959"/>
            <a:ext cx="6262148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Liskov Substitution Principle (LSP)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144000" y="7243708"/>
            <a:ext cx="7625545" cy="16777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1240" indent="-255620" lvl="1">
              <a:lnSpc>
                <a:spcPts val="3315"/>
              </a:lnSpc>
              <a:buFont typeface="Arial"/>
              <a:buChar char="•"/>
            </a:pP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Any subclass of Vehicle (e.g., SimpleVehicle) can replace the parent class w</a:t>
            </a:r>
            <a:r>
              <a:rPr lang="en-US" sz="2367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ithout breaking functionality.</a:t>
            </a:r>
          </a:p>
          <a:p>
            <a:pPr algn="l">
              <a:lnSpc>
                <a:spcPts val="3315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17128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5768347" y="2829619"/>
            <a:ext cx="6005516" cy="3214281"/>
            <a:chOff x="0" y="0"/>
            <a:chExt cx="812800" cy="4350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435028"/>
            </a:xfrm>
            <a:custGeom>
              <a:avLst/>
              <a:gdLst/>
              <a:ahLst/>
              <a:cxnLst/>
              <a:rect r="r" b="b" t="t" l="l"/>
              <a:pathLst>
                <a:path h="435028" w="812800">
                  <a:moveTo>
                    <a:pt x="29650" y="0"/>
                  </a:moveTo>
                  <a:lnTo>
                    <a:pt x="783150" y="0"/>
                  </a:lnTo>
                  <a:cubicBezTo>
                    <a:pt x="791014" y="0"/>
                    <a:pt x="798555" y="3124"/>
                    <a:pt x="804116" y="8684"/>
                  </a:cubicBezTo>
                  <a:cubicBezTo>
                    <a:pt x="809676" y="14245"/>
                    <a:pt x="812800" y="21786"/>
                    <a:pt x="812800" y="29650"/>
                  </a:cubicBezTo>
                  <a:lnTo>
                    <a:pt x="812800" y="405378"/>
                  </a:lnTo>
                  <a:cubicBezTo>
                    <a:pt x="812800" y="413242"/>
                    <a:pt x="809676" y="420783"/>
                    <a:pt x="804116" y="426344"/>
                  </a:cubicBezTo>
                  <a:cubicBezTo>
                    <a:pt x="798555" y="431904"/>
                    <a:pt x="791014" y="435028"/>
                    <a:pt x="783150" y="435028"/>
                  </a:cubicBezTo>
                  <a:lnTo>
                    <a:pt x="29650" y="435028"/>
                  </a:lnTo>
                  <a:cubicBezTo>
                    <a:pt x="21786" y="435028"/>
                    <a:pt x="14245" y="431904"/>
                    <a:pt x="8684" y="426344"/>
                  </a:cubicBezTo>
                  <a:cubicBezTo>
                    <a:pt x="3124" y="420783"/>
                    <a:pt x="0" y="413242"/>
                    <a:pt x="0" y="405378"/>
                  </a:cubicBezTo>
                  <a:lnTo>
                    <a:pt x="0" y="29650"/>
                  </a:lnTo>
                  <a:cubicBezTo>
                    <a:pt x="0" y="21786"/>
                    <a:pt x="3124" y="14245"/>
                    <a:pt x="8684" y="8684"/>
                  </a:cubicBezTo>
                  <a:cubicBezTo>
                    <a:pt x="14245" y="3124"/>
                    <a:pt x="21786" y="0"/>
                    <a:pt x="29650" y="0"/>
                  </a:cubicBezTo>
                  <a:close/>
                </a:path>
              </a:pathLst>
            </a:custGeom>
            <a:blipFill>
              <a:blip r:embed="rId5"/>
              <a:stretch>
                <a:fillRect l="-10980" t="0" r="-10980" b="0"/>
              </a:stretch>
            </a:blipFill>
            <a:ln w="47625" cap="rnd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837726" y="6864050"/>
            <a:ext cx="16685193" cy="2135705"/>
          </a:xfrm>
          <a:custGeom>
            <a:avLst/>
            <a:gdLst/>
            <a:ahLst/>
            <a:cxnLst/>
            <a:rect r="r" b="b" t="t" l="l"/>
            <a:pathLst>
              <a:path h="2135705" w="16685193">
                <a:moveTo>
                  <a:pt x="0" y="0"/>
                </a:moveTo>
                <a:lnTo>
                  <a:pt x="16685192" y="0"/>
                </a:lnTo>
                <a:lnTo>
                  <a:pt x="16685192" y="2135705"/>
                </a:lnTo>
                <a:lnTo>
                  <a:pt x="0" y="21357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8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86728" y="1156371"/>
            <a:ext cx="2741013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Park Ease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34525" y="1425254"/>
            <a:ext cx="581667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Output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1457893"/>
            <a:ext cx="5259727" cy="1028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Screenshot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17128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63778" y="3105940"/>
            <a:ext cx="6005516" cy="3214281"/>
            <a:chOff x="0" y="0"/>
            <a:chExt cx="812800" cy="4350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435028"/>
            </a:xfrm>
            <a:custGeom>
              <a:avLst/>
              <a:gdLst/>
              <a:ahLst/>
              <a:cxnLst/>
              <a:rect r="r" b="b" t="t" l="l"/>
              <a:pathLst>
                <a:path h="435028" w="812800">
                  <a:moveTo>
                    <a:pt x="29650" y="0"/>
                  </a:moveTo>
                  <a:lnTo>
                    <a:pt x="783150" y="0"/>
                  </a:lnTo>
                  <a:cubicBezTo>
                    <a:pt x="791014" y="0"/>
                    <a:pt x="798555" y="3124"/>
                    <a:pt x="804116" y="8684"/>
                  </a:cubicBezTo>
                  <a:cubicBezTo>
                    <a:pt x="809676" y="14245"/>
                    <a:pt x="812800" y="21786"/>
                    <a:pt x="812800" y="29650"/>
                  </a:cubicBezTo>
                  <a:lnTo>
                    <a:pt x="812800" y="405378"/>
                  </a:lnTo>
                  <a:cubicBezTo>
                    <a:pt x="812800" y="413242"/>
                    <a:pt x="809676" y="420783"/>
                    <a:pt x="804116" y="426344"/>
                  </a:cubicBezTo>
                  <a:cubicBezTo>
                    <a:pt x="798555" y="431904"/>
                    <a:pt x="791014" y="435028"/>
                    <a:pt x="783150" y="435028"/>
                  </a:cubicBezTo>
                  <a:lnTo>
                    <a:pt x="29650" y="435028"/>
                  </a:lnTo>
                  <a:cubicBezTo>
                    <a:pt x="21786" y="435028"/>
                    <a:pt x="14245" y="431904"/>
                    <a:pt x="8684" y="426344"/>
                  </a:cubicBezTo>
                  <a:cubicBezTo>
                    <a:pt x="3124" y="420783"/>
                    <a:pt x="0" y="413242"/>
                    <a:pt x="0" y="405378"/>
                  </a:cubicBezTo>
                  <a:lnTo>
                    <a:pt x="0" y="29650"/>
                  </a:lnTo>
                  <a:cubicBezTo>
                    <a:pt x="0" y="21786"/>
                    <a:pt x="3124" y="14245"/>
                    <a:pt x="8684" y="8684"/>
                  </a:cubicBezTo>
                  <a:cubicBezTo>
                    <a:pt x="14245" y="3124"/>
                    <a:pt x="21786" y="0"/>
                    <a:pt x="2965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3479" r="0" b="-3479"/>
              </a:stretch>
            </a:blipFill>
            <a:ln w="47625" cap="rnd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7580783" y="2886601"/>
            <a:ext cx="10247952" cy="5573920"/>
          </a:xfrm>
          <a:custGeom>
            <a:avLst/>
            <a:gdLst/>
            <a:ahLst/>
            <a:cxnLst/>
            <a:rect r="r" b="b" t="t" l="l"/>
            <a:pathLst>
              <a:path h="5573920" w="10247952">
                <a:moveTo>
                  <a:pt x="0" y="0"/>
                </a:moveTo>
                <a:lnTo>
                  <a:pt x="10247952" y="0"/>
                </a:lnTo>
                <a:lnTo>
                  <a:pt x="10247952" y="5573920"/>
                </a:lnTo>
                <a:lnTo>
                  <a:pt x="0" y="55739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5918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9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886728" y="1156371"/>
            <a:ext cx="2741013" cy="356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1"/>
              </a:lnSpc>
              <a:spcBef>
                <a:spcPct val="0"/>
              </a:spcBef>
            </a:pPr>
            <a:r>
              <a:rPr lang="en-US" sz="25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Park Ease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34525" y="1425254"/>
            <a:ext cx="581667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Output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1457893"/>
            <a:ext cx="5259727" cy="1028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Screenshot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DAGv-W-W9z8</dc:identifier>
  <dcterms:modified xsi:type="dcterms:W3CDTF">2011-08-01T06:04:30Z</dcterms:modified>
  <cp:revision>1</cp:revision>
  <dc:title>PARK EASE</dc:title>
</cp:coreProperties>
</file>

<file path=docProps/thumbnail.jpeg>
</file>